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handoutMasterIdLst>
    <p:handoutMasterId r:id="rId5"/>
  </p:handoutMasterIdLst>
  <p:sldIdLst>
    <p:sldId id="273" r:id="rId2"/>
    <p:sldId id="274" r:id="rId3"/>
    <p:sldId id="267" r:id="rId4"/>
  </p:sldIdLst>
  <p:sldSz cx="12192000" cy="6858000"/>
  <p:notesSz cx="68580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116" d="100"/>
          <a:sy n="116" d="100"/>
        </p:scale>
        <p:origin x="102"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643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6434"/>
          </a:xfrm>
          <a:prstGeom prst="rect">
            <a:avLst/>
          </a:prstGeom>
        </p:spPr>
        <p:txBody>
          <a:bodyPr vert="horz" lIns="91440" tIns="45720" rIns="91440" bIns="45720" rtlCol="0"/>
          <a:lstStyle>
            <a:lvl1pPr algn="r">
              <a:defRPr sz="1200"/>
            </a:lvl1pPr>
          </a:lstStyle>
          <a:p>
            <a:fld id="{7C6CFF73-2DC8-42E8-A69D-6348554536BD}" type="datetimeFigureOut">
              <a:rPr lang="en-US" smtClean="0"/>
              <a:t>3/11/2019</a:t>
            </a:fld>
            <a:endParaRPr lang="en-US"/>
          </a:p>
        </p:txBody>
      </p:sp>
      <p:sp>
        <p:nvSpPr>
          <p:cNvPr id="4" name="Footer Placeholder 3"/>
          <p:cNvSpPr>
            <a:spLocks noGrp="1"/>
          </p:cNvSpPr>
          <p:nvPr>
            <p:ph type="ftr" sz="quarter" idx="2"/>
          </p:nvPr>
        </p:nvSpPr>
        <p:spPr>
          <a:xfrm>
            <a:off x="0" y="8829967"/>
            <a:ext cx="2971800" cy="466433"/>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967"/>
            <a:ext cx="2971800" cy="466433"/>
          </a:xfrm>
          <a:prstGeom prst="rect">
            <a:avLst/>
          </a:prstGeom>
        </p:spPr>
        <p:txBody>
          <a:bodyPr vert="horz" lIns="91440" tIns="45720" rIns="91440" bIns="45720" rtlCol="0" anchor="b"/>
          <a:lstStyle>
            <a:lvl1pPr algn="r">
              <a:defRPr sz="1200"/>
            </a:lvl1pPr>
          </a:lstStyle>
          <a:p>
            <a:fld id="{E1FD3A45-3239-463A-86AA-9136145FFED7}" type="slidenum">
              <a:rPr lang="en-US" smtClean="0"/>
              <a:t>‹#›</a:t>
            </a:fld>
            <a:endParaRPr lang="en-US"/>
          </a:p>
        </p:txBody>
      </p:sp>
    </p:spTree>
    <p:extLst>
      <p:ext uri="{BB962C8B-B14F-4D97-AF65-F5344CB8AC3E}">
        <p14:creationId xmlns:p14="http://schemas.microsoft.com/office/powerpoint/2010/main" val="111784234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B78A697-9D75-4DE8-8C28-1296A6CF43C1}" type="datetimeFigureOut">
              <a:rPr lang="en-US" smtClean="0"/>
              <a:t>3/11/2019</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pPr algn="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14962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DBD967-1B7E-40AA-AAF7-BA98E0E039F7}" type="datetimeFigureOut">
              <a:rPr lang="en-US" smtClean="0"/>
              <a:t>3/11/2019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55574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D1490F-3E6A-4544-9694-22B6007FE3C6}" type="datetimeFigureOut">
              <a:rPr lang="en-US" smtClean="0"/>
              <a:t>3/11/2019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70896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AAF9620-38BC-4982-922B-C904A70C41DD}" type="datetimeFigureOut">
              <a:rPr lang="en-US" smtClean="0"/>
              <a:t>3/11/2019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54519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956FC6-E80E-40CB-B83C-A6FFE3EF0BA6}" type="datetimeFigureOut">
              <a:rPr lang="en-US" smtClean="0"/>
              <a:t>3/11/2019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56075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CFF863F-52DC-41B2-9D00-5A4E5632AC32}" type="datetimeFigureOut">
              <a:rPr lang="en-US" smtClean="0"/>
              <a:t>3/11/2019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3497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B55614-3909-43DC-A067-7F9842F8B81D}" type="datetimeFigureOut">
              <a:rPr lang="en-US" smtClean="0"/>
              <a:t>3/11/2019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4400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829323-6A73-409C-86A6-9EAF0F851121}" type="datetimeFigureOut">
              <a:rPr lang="en-US" smtClean="0"/>
              <a:t>3/11/2019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88788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240176-F1D3-49EC-82F4-0915A3AC4184}" type="datetimeFigureOut">
              <a:rPr lang="en-US" smtClean="0"/>
              <a:t>3/11/2019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92896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F3075A-B3CA-4308-8288-4AA3FDE33D80}" type="datetimeFigureOut">
              <a:rPr lang="en-US" smtClean="0"/>
              <a:t>3/11/2019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93540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674B8D-FEEF-4ACC-AE11-BD533592BCDC}" type="datetimeFigureOut">
              <a:rPr lang="en-US" smtClean="0"/>
              <a:t>3/11/2019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844436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326006-7E0B-4944-9FC8-8FFECA54B11C}" type="datetimeFigureOut">
              <a:rPr lang="en-US" smtClean="0"/>
              <a:t>3/11/2019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739542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5A3413-B80B-4905-8668-7292F4C8B0D5}" type="datetimeFigureOut">
              <a:rPr lang="en-US" smtClean="0"/>
              <a:t>3/11/2019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391156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172865-FBF0-458A-BAFF-4F75173770F5}" type="datetimeFigureOut">
              <a:rPr lang="en-US" smtClean="0"/>
              <a:t>3/11/2019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3130859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172865-FBF0-458A-BAFF-4F75173770F5}" type="datetimeFigureOut">
              <a:rPr lang="en-US" smtClean="0"/>
              <a:t>3/11/2019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90164245"/>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4FC935-CE77-4008-BAD9-6108F00BE393}" type="datetimeFigureOut">
              <a:rPr lang="en-US" smtClean="0"/>
              <a:t>3/11/2019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424962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C562D5-4244-4B26-B385-E71032EABECD}" type="datetimeFigureOut">
              <a:rPr lang="en-US" smtClean="0"/>
              <a:t>3/11/2019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3506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0172865-FBF0-458A-BAFF-4F75173770F5}" type="datetimeFigureOut">
              <a:rPr lang="en-US" smtClean="0"/>
              <a:t>3/11/2019</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10075131"/>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pcmag.com/encyclopedia/term/" TargetMode="External"/><Relationship Id="rId2" Type="http://schemas.openxmlformats.org/officeDocument/2006/relationships/hyperlink" Target="https://www.khanacademy.org/computing/computer-science/algorithms/intro-to-algorithms/v/what-are-algorithms" TargetMode="External"/><Relationship Id="rId1" Type="http://schemas.openxmlformats.org/officeDocument/2006/relationships/slideLayout" Target="../slideLayouts/slideLayout2.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039969"/>
          </a:xfrm>
        </p:spPr>
        <p:txBody>
          <a:bodyPr/>
          <a:lstStyle/>
          <a:p>
            <a:r>
              <a:rPr lang="en-US" dirty="0"/>
              <a:t>Object-Oriented Programming (OOPs)</a:t>
            </a:r>
          </a:p>
        </p:txBody>
      </p:sp>
      <p:sp>
        <p:nvSpPr>
          <p:cNvPr id="3" name="Content Placeholder 2"/>
          <p:cNvSpPr>
            <a:spLocks noGrp="1"/>
          </p:cNvSpPr>
          <p:nvPr>
            <p:ph idx="1"/>
          </p:nvPr>
        </p:nvSpPr>
        <p:spPr>
          <a:xfrm>
            <a:off x="1484310" y="1725769"/>
            <a:ext cx="5753617" cy="4971245"/>
          </a:xfrm>
        </p:spPr>
        <p:txBody>
          <a:bodyPr>
            <a:normAutofit/>
          </a:bodyPr>
          <a:lstStyle/>
          <a:p>
            <a:r>
              <a:rPr lang="en-US" dirty="0"/>
              <a:t>Writing software that supports a model wherein the data and their associated processing (called "methods") are defined as self-contained entities called "objects.“</a:t>
            </a:r>
          </a:p>
          <a:p>
            <a:r>
              <a:rPr lang="en-US" b="1" i="1" dirty="0"/>
              <a:t>Benefit: </a:t>
            </a:r>
            <a:r>
              <a:rPr lang="en-US" dirty="0"/>
              <a:t>is</a:t>
            </a:r>
            <a:r>
              <a:rPr lang="en-US" b="1" i="1" dirty="0"/>
              <a:t> </a:t>
            </a:r>
            <a:r>
              <a:rPr lang="en-US" dirty="0"/>
              <a:t>that it is easier to develop, debug, and maintain applications that are more complex.</a:t>
            </a:r>
          </a:p>
          <a:p>
            <a:r>
              <a:rPr lang="en-US" dirty="0"/>
              <a:t>Object-oriented programming (OOP) languages, such as </a:t>
            </a:r>
            <a:r>
              <a:rPr lang="en-US" b="1" i="1" dirty="0">
                <a:solidFill>
                  <a:schemeClr val="accent5">
                    <a:lumMod val="75000"/>
                  </a:schemeClr>
                </a:solidFill>
              </a:rPr>
              <a:t>C++ and Java</a:t>
            </a:r>
            <a:r>
              <a:rPr lang="en-US" dirty="0"/>
              <a:t>, provide a formal set of rules for creating and managing objects.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2473" y="2619912"/>
            <a:ext cx="4613320" cy="2844881"/>
          </a:xfrm>
          <a:prstGeom prst="rect">
            <a:avLst/>
          </a:prstGeom>
        </p:spPr>
      </p:pic>
    </p:spTree>
    <p:extLst>
      <p:ext uri="{BB962C8B-B14F-4D97-AF65-F5344CB8AC3E}">
        <p14:creationId xmlns:p14="http://schemas.microsoft.com/office/powerpoint/2010/main" val="1503135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20" y="132010"/>
            <a:ext cx="10018713" cy="614966"/>
          </a:xfrm>
        </p:spPr>
        <p:txBody>
          <a:bodyPr>
            <a:normAutofit fontScale="90000"/>
          </a:bodyPr>
          <a:lstStyle/>
          <a:p>
            <a:r>
              <a:rPr lang="en-US" dirty="0"/>
              <a:t>Vocabulary words to know for OOPs:</a:t>
            </a:r>
          </a:p>
        </p:txBody>
      </p:sp>
      <p:sp>
        <p:nvSpPr>
          <p:cNvPr id="3" name="Content Placeholder 2"/>
          <p:cNvSpPr>
            <a:spLocks noGrp="1"/>
          </p:cNvSpPr>
          <p:nvPr>
            <p:ph idx="1"/>
          </p:nvPr>
        </p:nvSpPr>
        <p:spPr>
          <a:xfrm>
            <a:off x="1600219" y="902593"/>
            <a:ext cx="10018713" cy="5575480"/>
          </a:xfrm>
        </p:spPr>
        <p:txBody>
          <a:bodyPr/>
          <a:lstStyle/>
          <a:p>
            <a:r>
              <a:rPr lang="en-US" b="1" dirty="0"/>
              <a:t>Object: </a:t>
            </a:r>
            <a:r>
              <a:rPr lang="en-US" dirty="0"/>
              <a:t>is anything real or abstract, about which you store both data and operations that manipulate the data.  </a:t>
            </a:r>
            <a:r>
              <a:rPr lang="en-US" i="1" dirty="0">
                <a:solidFill>
                  <a:schemeClr val="accent5">
                    <a:lumMod val="75000"/>
                  </a:schemeClr>
                </a:solidFill>
              </a:rPr>
              <a:t>Examples: an invoice, an organization, a computer screen, an airplane, and so on.</a:t>
            </a:r>
          </a:p>
          <a:p>
            <a:r>
              <a:rPr lang="en-US" b="1" dirty="0"/>
              <a:t>Class:  </a:t>
            </a:r>
            <a:r>
              <a:rPr lang="en-US" dirty="0"/>
              <a:t>is an implementation that can be used to create multiple objects with the same attributes and behavior.</a:t>
            </a:r>
          </a:p>
          <a:p>
            <a:r>
              <a:rPr lang="en-US" b="1" dirty="0"/>
              <a:t>Instance:</a:t>
            </a:r>
            <a:r>
              <a:rPr lang="en-US" dirty="0"/>
              <a:t>  is an object.</a:t>
            </a:r>
          </a:p>
          <a:p>
            <a:r>
              <a:rPr lang="en-US" b="1" dirty="0"/>
              <a:t>Subclass</a:t>
            </a:r>
            <a:r>
              <a:rPr lang="en-US" dirty="0"/>
              <a:t>: is a lower level in a class.</a:t>
            </a:r>
          </a:p>
          <a:p>
            <a:r>
              <a:rPr lang="en-US" b="1" dirty="0"/>
              <a:t>Attribute: </a:t>
            </a:r>
            <a:r>
              <a:rPr lang="en-US" dirty="0"/>
              <a:t>is data stored about an object.  They are identifying characteristics of individual objects, such as: name, weight, or color.</a:t>
            </a:r>
          </a:p>
          <a:p>
            <a:r>
              <a:rPr lang="en-US" b="1" dirty="0"/>
              <a:t>Operation: </a:t>
            </a:r>
            <a:r>
              <a:rPr lang="en-US" dirty="0"/>
              <a:t>is an activity that reads or manipulates the data of an object.</a:t>
            </a:r>
          </a:p>
          <a:p>
            <a:r>
              <a:rPr lang="en-US" b="1" dirty="0"/>
              <a:t>Method</a:t>
            </a:r>
            <a:r>
              <a:rPr lang="en-US" dirty="0"/>
              <a:t>:  is code that may be executed to perform a service.</a:t>
            </a:r>
          </a:p>
        </p:txBody>
      </p:sp>
    </p:spTree>
    <p:extLst>
      <p:ext uri="{BB962C8B-B14F-4D97-AF65-F5344CB8AC3E}">
        <p14:creationId xmlns:p14="http://schemas.microsoft.com/office/powerpoint/2010/main" val="3350683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22161"/>
            <a:ext cx="10018713" cy="576330"/>
          </a:xfrm>
        </p:spPr>
        <p:txBody>
          <a:bodyPr>
            <a:normAutofit fontScale="90000"/>
          </a:bodyPr>
          <a:lstStyle/>
          <a:p>
            <a:r>
              <a:rPr lang="en-US" dirty="0"/>
              <a:t>Vocabulary Words to know:</a:t>
            </a:r>
          </a:p>
        </p:txBody>
      </p:sp>
      <p:sp>
        <p:nvSpPr>
          <p:cNvPr id="3" name="Content Placeholder 2"/>
          <p:cNvSpPr>
            <a:spLocks noGrp="1"/>
          </p:cNvSpPr>
          <p:nvPr>
            <p:ph idx="1"/>
          </p:nvPr>
        </p:nvSpPr>
        <p:spPr>
          <a:xfrm>
            <a:off x="1484310" y="978795"/>
            <a:ext cx="10018713" cy="4812406"/>
          </a:xfrm>
        </p:spPr>
        <p:txBody>
          <a:bodyPr>
            <a:normAutofit fontScale="92500" lnSpcReduction="20000"/>
          </a:bodyPr>
          <a:lstStyle/>
          <a:p>
            <a:r>
              <a:rPr lang="en-US" dirty="0"/>
              <a:t>Algorithm:  An </a:t>
            </a:r>
            <a:r>
              <a:rPr lang="en-US" b="1" dirty="0"/>
              <a:t>algorithm</a:t>
            </a:r>
            <a:r>
              <a:rPr lang="en-US" dirty="0"/>
              <a:t> (pronounced AL-go-</a:t>
            </a:r>
            <a:r>
              <a:rPr lang="en-US" dirty="0" err="1"/>
              <a:t>rith</a:t>
            </a:r>
            <a:r>
              <a:rPr lang="en-US" dirty="0"/>
              <a:t>-um) is a procedure or formula for solving a problem.  Watch the video on </a:t>
            </a:r>
            <a:r>
              <a:rPr lang="en-US" dirty="0">
                <a:hlinkClick r:id="rId2"/>
              </a:rPr>
              <a:t>https://www.khanacademy.org/computing/computer-science/algorithms/intro-to-algorithms/v/what-are-algorithms</a:t>
            </a:r>
            <a:r>
              <a:rPr lang="en-US" dirty="0"/>
              <a:t> </a:t>
            </a:r>
          </a:p>
          <a:p>
            <a:r>
              <a:rPr lang="en-US" dirty="0"/>
              <a:t>Structured Programming: </a:t>
            </a:r>
            <a:r>
              <a:rPr lang="en-US" b="1" dirty="0"/>
              <a:t>Structured programming </a:t>
            </a:r>
            <a:r>
              <a:rPr lang="en-US" dirty="0"/>
              <a:t>(sometimes known as </a:t>
            </a:r>
            <a:r>
              <a:rPr lang="en-US" i="1" dirty="0"/>
              <a:t>modular programming</a:t>
            </a:r>
            <a:r>
              <a:rPr lang="en-US" dirty="0"/>
              <a:t>) is a subset of procedural programming that enforces a logical structure on the program being written to make it more efficient and easier to understand and modify. Structured programming frequently employs a top-down design model, in which developers map out the overall program structure into separate subsections.</a:t>
            </a:r>
          </a:p>
          <a:p>
            <a:r>
              <a:rPr lang="en-US" dirty="0"/>
              <a:t>User Interface: The way a person interacts with a computer, tablet, smartphone or other electronic device. The </a:t>
            </a:r>
            <a:r>
              <a:rPr lang="en-US" b="1" dirty="0"/>
              <a:t>user interface (UI) </a:t>
            </a:r>
            <a:r>
              <a:rPr lang="en-US" dirty="0"/>
              <a:t>comprises the screen menus and icons, keyboard shortcuts, mouse and gesture movements, command language and online help, as well as physical buttons, dials and levers. Also included are all input devices, such as a mouse, keyboard, touchscreen, remote control and game controller.</a:t>
            </a:r>
          </a:p>
        </p:txBody>
      </p:sp>
      <p:sp>
        <p:nvSpPr>
          <p:cNvPr id="4" name="Rectangle 3"/>
          <p:cNvSpPr/>
          <p:nvPr/>
        </p:nvSpPr>
        <p:spPr>
          <a:xfrm>
            <a:off x="7533276" y="6232232"/>
            <a:ext cx="4409862" cy="369332"/>
          </a:xfrm>
          <a:prstGeom prst="rect">
            <a:avLst/>
          </a:prstGeom>
        </p:spPr>
        <p:txBody>
          <a:bodyPr wrap="none">
            <a:spAutoFit/>
          </a:bodyPr>
          <a:lstStyle/>
          <a:p>
            <a:r>
              <a:rPr lang="en-US" dirty="0">
                <a:hlinkClick r:id="rId3"/>
              </a:rPr>
              <a:t>http://www.pcmag.com/encyclopedia/term/</a:t>
            </a:r>
            <a:r>
              <a:rPr lang="en-US" dirty="0"/>
              <a:t> </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0365" y="5677903"/>
            <a:ext cx="692911" cy="1108657"/>
          </a:xfrm>
          <a:prstGeom prst="rect">
            <a:avLst/>
          </a:prstGeom>
        </p:spPr>
      </p:pic>
    </p:spTree>
    <p:extLst>
      <p:ext uri="{BB962C8B-B14F-4D97-AF65-F5344CB8AC3E}">
        <p14:creationId xmlns:p14="http://schemas.microsoft.com/office/powerpoint/2010/main" val="9773977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311</TotalTime>
  <Words>236</Words>
  <Application>Microsoft Office PowerPoint</Application>
  <PresentationFormat>Widescreen</PresentationFormat>
  <Paragraphs>17</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Corbel</vt:lpstr>
      <vt:lpstr>Parallax</vt:lpstr>
      <vt:lpstr>Object-Oriented Programming (OOPs)</vt:lpstr>
      <vt:lpstr>Vocabulary words to know for OOPs:</vt:lpstr>
      <vt:lpstr>Vocabulary Words to know:</vt:lpstr>
    </vt:vector>
  </TitlesOfParts>
  <Company>Chicago Public Schools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NOCTI Study Guide #1</dc:title>
  <dc:creator>Oleksyk, Gloria M</dc:creator>
  <cp:lastModifiedBy>Sridhar Chinnabhandar</cp:lastModifiedBy>
  <cp:revision>33</cp:revision>
  <cp:lastPrinted>2016-03-10T23:00:10Z</cp:lastPrinted>
  <dcterms:created xsi:type="dcterms:W3CDTF">2016-03-10T15:33:26Z</dcterms:created>
  <dcterms:modified xsi:type="dcterms:W3CDTF">2019-03-11T04:45:55Z</dcterms:modified>
</cp:coreProperties>
</file>