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handoutMasterIdLst>
    <p:handoutMasterId r:id="rId6"/>
  </p:handoutMasterIdLst>
  <p:sldIdLst>
    <p:sldId id="281" r:id="rId2"/>
    <p:sldId id="276" r:id="rId3"/>
    <p:sldId id="277" r:id="rId4"/>
    <p:sldId id="279" r:id="rId5"/>
  </p:sldIdLst>
  <p:sldSz cx="12192000" cy="6858000"/>
  <p:notesSz cx="68580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CFF73-2DC8-42E8-A69D-6348554536BD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D3A45-3239-463A-86AA-9136145FFE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423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8A697-9D75-4DE8-8C28-1296A6CF43C1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962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D967-1B7E-40AA-AAF7-BA98E0E039F7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574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490F-3E6A-4544-9694-22B6007FE3C6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896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F9620-38BC-4982-922B-C904A70C41DD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519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6FC6-E80E-40CB-B83C-A6FFE3EF0BA6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075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863F-52DC-41B2-9D00-5A4E5632AC32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97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5614-3909-43DC-A067-7F9842F8B81D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00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9323-6A73-409C-86A6-9EAF0F851121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788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0176-F1D3-49EC-82F4-0915A3AC4184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896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075A-B3CA-4308-8288-4AA3FDE33D80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540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74B8D-FEEF-4ACC-AE11-BD533592BCDC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4436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6006-7E0B-4944-9FC8-8FFECA54B11C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954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3413-B80B-4905-8668-7292F4C8B0D5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1156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72865-FBF0-458A-BAFF-4F75173770F5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30859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72865-FBF0-458A-BAFF-4F75173770F5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16424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C935-CE77-4008-BAD9-6108F00BE393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496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62D5-4244-4B26-B385-E71032EABECD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06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172865-FBF0-458A-BAFF-4F75173770F5}" type="datetimeFigureOut">
              <a:rPr lang="en-US" smtClean="0"/>
              <a:t>3/6/2019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075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reqtest.com/requirements-blog/functional-vs-non-functional-requirements/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209283"/>
            <a:ext cx="10018713" cy="460420"/>
          </a:xfrm>
        </p:spPr>
        <p:txBody>
          <a:bodyPr>
            <a:normAutofit fontScale="90000"/>
          </a:bodyPr>
          <a:lstStyle/>
          <a:p>
            <a:r>
              <a:rPr lang="en-US" dirty="0"/>
              <a:t>User Requirements: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146221"/>
            <a:ext cx="10018713" cy="4644979"/>
          </a:xfrm>
        </p:spPr>
        <p:txBody>
          <a:bodyPr>
            <a:normAutofit/>
          </a:bodyPr>
          <a:lstStyle/>
          <a:p>
            <a:r>
              <a:rPr lang="en-US" dirty="0"/>
              <a:t>The </a:t>
            </a:r>
            <a:r>
              <a:rPr lang="en-US" b="1" dirty="0"/>
              <a:t>user requirement</a:t>
            </a:r>
            <a:r>
              <a:rPr lang="en-US" dirty="0"/>
              <a:t>(s) document (URD) or </a:t>
            </a:r>
            <a:r>
              <a:rPr lang="en-US" b="1" dirty="0"/>
              <a:t>user requirement</a:t>
            </a:r>
            <a:r>
              <a:rPr lang="en-US" dirty="0"/>
              <a:t>(s) specification is a document usually used in software engineering that specifies what the </a:t>
            </a:r>
            <a:r>
              <a:rPr lang="en-US" b="1" dirty="0"/>
              <a:t>user</a:t>
            </a:r>
            <a:r>
              <a:rPr lang="en-US" dirty="0"/>
              <a:t> expects the software to be able to </a:t>
            </a:r>
            <a:r>
              <a:rPr lang="en-US" b="1" dirty="0"/>
              <a:t>do</a:t>
            </a:r>
            <a:r>
              <a:rPr lang="en-US" dirty="0"/>
              <a:t>.</a:t>
            </a:r>
          </a:p>
          <a:p>
            <a:r>
              <a:rPr lang="en-US" dirty="0"/>
              <a:t>Once the required information is completely gathered it is documented in a URD, which is meant to spell out exactly what the software must do and becomes part of the contractual agreement. A customer cannot demand features not in the URD, while the developer cannot claim the product is ready if it does not meet an item of the URD.</a:t>
            </a:r>
          </a:p>
          <a:p>
            <a:r>
              <a:rPr lang="en-US" dirty="0"/>
              <a:t>The URD can be used as a guide to planning cost, timetables, milestones, testing, etc. The explicit nature of the URD allows customers to show it to various stakeholders to make sure all necessary features are described.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234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98610" y="183525"/>
            <a:ext cx="10018713" cy="640724"/>
          </a:xfrm>
        </p:spPr>
        <p:txBody>
          <a:bodyPr>
            <a:normAutofit fontScale="90000"/>
          </a:bodyPr>
          <a:lstStyle/>
          <a:p>
            <a:r>
              <a:rPr lang="en-US" dirty="0"/>
              <a:t>User Requirements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628245" y="920941"/>
            <a:ext cx="4607188" cy="576262"/>
          </a:xfrm>
        </p:spPr>
        <p:txBody>
          <a:bodyPr/>
          <a:lstStyle/>
          <a:p>
            <a:r>
              <a:rPr lang="en-US" dirty="0"/>
              <a:t>Functional requirements	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484311" y="1593895"/>
            <a:ext cx="4895056" cy="4197304"/>
          </a:xfrm>
        </p:spPr>
        <p:txBody>
          <a:bodyPr/>
          <a:lstStyle/>
          <a:p>
            <a:r>
              <a:rPr lang="en-US" dirty="0"/>
              <a:t>Describe how the system works.</a:t>
            </a:r>
          </a:p>
          <a:p>
            <a:r>
              <a:rPr lang="en-US" dirty="0"/>
              <a:t>It specifies something the system should do.</a:t>
            </a:r>
          </a:p>
          <a:p>
            <a:r>
              <a:rPr lang="en-US" dirty="0"/>
              <a:t>A functional requirement for a milk carton would be “ability to contain fluid without leaking”.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607966" y="920941"/>
            <a:ext cx="4622537" cy="576262"/>
          </a:xfrm>
        </p:spPr>
        <p:txBody>
          <a:bodyPr/>
          <a:lstStyle/>
          <a:p>
            <a:r>
              <a:rPr lang="en-US" dirty="0"/>
              <a:t>Non-functional requirements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607967" y="1593895"/>
            <a:ext cx="4895056" cy="5070516"/>
          </a:xfrm>
        </p:spPr>
        <p:txBody>
          <a:bodyPr/>
          <a:lstStyle/>
          <a:p>
            <a:r>
              <a:rPr lang="en-US" dirty="0"/>
              <a:t>Describe what the system should do.</a:t>
            </a:r>
          </a:p>
          <a:p>
            <a:r>
              <a:rPr lang="en-US" dirty="0"/>
              <a:t>Specifies how the system should behave.</a:t>
            </a:r>
          </a:p>
          <a:p>
            <a:pPr lvl="0"/>
            <a:r>
              <a:rPr lang="en-US" altLang="en-US" dirty="0">
                <a:solidFill>
                  <a:srgbClr val="000000"/>
                </a:solidFill>
                <a:latin typeface="Source Sans Pro"/>
              </a:rPr>
              <a:t>Non-functional requirements cover all the remaining requirements which are not covered by the functional requirements.</a:t>
            </a:r>
            <a:endParaRPr lang="en-US" altLang="en-US" sz="2800" dirty="0">
              <a:latin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7169" name="Picture 1" descr="http://www.reqtest.com/wp-content/uploads/2012/03/browse-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330" y="4129153"/>
            <a:ext cx="2147654" cy="156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6892877" y="5791199"/>
            <a:ext cx="4052713" cy="60009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14264" rIns="9144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ource Sans Pro"/>
              </a:rPr>
              <a:t>A non-functional requirement for a hard hat might be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ource Sans Pro"/>
              </a:rPr>
              <a:t> “must not break under pressure of less than 10,000 PSI”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7172" name="Picture 4" descr="http://www.reqtest.com/wp-content/uploads/2012/03/browse-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598" y="3480717"/>
            <a:ext cx="21431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805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366094"/>
            <a:ext cx="4607188" cy="576262"/>
          </a:xfrm>
        </p:spPr>
        <p:txBody>
          <a:bodyPr/>
          <a:lstStyle/>
          <a:p>
            <a:r>
              <a:rPr lang="en-US" dirty="0"/>
              <a:t>Functional requirements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1120462"/>
            <a:ext cx="4895056" cy="56023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Some of the more typical functional requirements include:</a:t>
            </a:r>
          </a:p>
          <a:p>
            <a:r>
              <a:rPr lang="en-US" dirty="0"/>
              <a:t>Business Rules</a:t>
            </a:r>
          </a:p>
          <a:p>
            <a:r>
              <a:rPr lang="en-US" dirty="0"/>
              <a:t>Transaction corrections, adjustments and cancellations</a:t>
            </a:r>
          </a:p>
          <a:p>
            <a:r>
              <a:rPr lang="en-US" dirty="0"/>
              <a:t>Administrative functions</a:t>
            </a:r>
          </a:p>
          <a:p>
            <a:r>
              <a:rPr lang="en-US" dirty="0"/>
              <a:t>Authentication</a:t>
            </a:r>
          </a:p>
          <a:p>
            <a:r>
              <a:rPr lang="en-US" dirty="0"/>
              <a:t>Authorization levels</a:t>
            </a:r>
          </a:p>
          <a:p>
            <a:r>
              <a:rPr lang="en-US" dirty="0"/>
              <a:t>Audit Tracking</a:t>
            </a:r>
          </a:p>
          <a:p>
            <a:r>
              <a:rPr lang="en-US" dirty="0"/>
              <a:t>External Interfaces</a:t>
            </a:r>
          </a:p>
          <a:p>
            <a:r>
              <a:rPr lang="en-US" dirty="0"/>
              <a:t>Certification Requirements</a:t>
            </a:r>
          </a:p>
          <a:p>
            <a:r>
              <a:rPr lang="en-US" dirty="0"/>
              <a:t>Reporting Requirements</a:t>
            </a:r>
          </a:p>
          <a:p>
            <a:r>
              <a:rPr lang="en-US" dirty="0"/>
              <a:t>Historical Data</a:t>
            </a:r>
          </a:p>
          <a:p>
            <a:r>
              <a:rPr lang="en-US" dirty="0"/>
              <a:t>Legal or Regulatory Requirements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6" y="366094"/>
            <a:ext cx="4622537" cy="576262"/>
          </a:xfrm>
        </p:spPr>
        <p:txBody>
          <a:bodyPr/>
          <a:lstStyle/>
          <a:p>
            <a:r>
              <a:rPr lang="en-US" dirty="0"/>
              <a:t>Non-functional requirements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1120462"/>
            <a:ext cx="4895056" cy="560231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Some typical non-functional requirements are:</a:t>
            </a:r>
          </a:p>
          <a:p>
            <a:r>
              <a:rPr lang="en-US" dirty="0"/>
              <a:t>Performance – for example Response Time, Throughput, Utilization, Static Volumetric</a:t>
            </a:r>
          </a:p>
          <a:p>
            <a:r>
              <a:rPr lang="en-US" dirty="0"/>
              <a:t>Scalability</a:t>
            </a:r>
          </a:p>
          <a:p>
            <a:r>
              <a:rPr lang="en-US" dirty="0"/>
              <a:t>Capacity</a:t>
            </a:r>
          </a:p>
          <a:p>
            <a:r>
              <a:rPr lang="en-US" dirty="0"/>
              <a:t>Availability</a:t>
            </a:r>
          </a:p>
          <a:p>
            <a:r>
              <a:rPr lang="en-US" dirty="0"/>
              <a:t>Reliability</a:t>
            </a:r>
          </a:p>
          <a:p>
            <a:r>
              <a:rPr lang="en-US" dirty="0"/>
              <a:t>Recoverability</a:t>
            </a:r>
          </a:p>
          <a:p>
            <a:r>
              <a:rPr lang="en-US" dirty="0"/>
              <a:t>Maintainability</a:t>
            </a:r>
          </a:p>
          <a:p>
            <a:r>
              <a:rPr lang="en-US" dirty="0"/>
              <a:t>Serviceability</a:t>
            </a:r>
          </a:p>
          <a:p>
            <a:r>
              <a:rPr lang="en-US" dirty="0"/>
              <a:t>Security</a:t>
            </a:r>
          </a:p>
          <a:p>
            <a:r>
              <a:rPr lang="en-US" dirty="0"/>
              <a:t>Regulatory</a:t>
            </a:r>
          </a:p>
          <a:p>
            <a:r>
              <a:rPr lang="en-US" dirty="0"/>
              <a:t>Manageability</a:t>
            </a:r>
          </a:p>
          <a:p>
            <a:r>
              <a:rPr lang="en-US" dirty="0"/>
              <a:t>Environmental</a:t>
            </a:r>
          </a:p>
          <a:p>
            <a:r>
              <a:rPr lang="en-US" dirty="0"/>
              <a:t>Data Integrity</a:t>
            </a:r>
          </a:p>
          <a:p>
            <a:r>
              <a:rPr lang="en-US" dirty="0"/>
              <a:t>Usability</a:t>
            </a:r>
          </a:p>
          <a:p>
            <a:r>
              <a:rPr lang="en-US" dirty="0"/>
              <a:t>Interoperability</a:t>
            </a:r>
          </a:p>
        </p:txBody>
      </p:sp>
      <p:sp>
        <p:nvSpPr>
          <p:cNvPr id="8" name="Rectangle 7"/>
          <p:cNvSpPr/>
          <p:nvPr/>
        </p:nvSpPr>
        <p:spPr>
          <a:xfrm>
            <a:off x="2169048" y="-3238"/>
            <a:ext cx="88778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http://reqtest.com/requirements-blog/functional-vs-non-functional-requirements/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76926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247918"/>
            <a:ext cx="10018713" cy="537693"/>
          </a:xfrm>
        </p:spPr>
        <p:txBody>
          <a:bodyPr>
            <a:normAutofit fontScale="90000"/>
          </a:bodyPr>
          <a:lstStyle/>
          <a:p>
            <a:r>
              <a:rPr lang="en-US" dirty="0"/>
              <a:t>Data Types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765455"/>
            <a:ext cx="4895056" cy="576262"/>
          </a:xfrm>
        </p:spPr>
        <p:txBody>
          <a:bodyPr/>
          <a:lstStyle/>
          <a:p>
            <a:r>
              <a:rPr lang="en-US" dirty="0"/>
              <a:t>What is it?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1584102"/>
            <a:ext cx="4895056" cy="4971244"/>
          </a:xfrm>
        </p:spPr>
        <p:txBody>
          <a:bodyPr/>
          <a:lstStyle/>
          <a:p>
            <a:r>
              <a:rPr lang="en-US" dirty="0"/>
              <a:t>Data is distinct pieces of information, usually formatted in a special way.</a:t>
            </a:r>
          </a:p>
          <a:p>
            <a:r>
              <a:rPr lang="en-US" dirty="0"/>
              <a:t>All software is divided into two general categories: data and programs.</a:t>
            </a:r>
          </a:p>
          <a:p>
            <a:r>
              <a:rPr lang="en-US" dirty="0"/>
              <a:t>Programs are collections of instructions for manipulating data.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7235" y="785611"/>
            <a:ext cx="4835788" cy="576262"/>
          </a:xfrm>
        </p:spPr>
        <p:txBody>
          <a:bodyPr/>
          <a:lstStyle/>
          <a:p>
            <a:r>
              <a:rPr lang="en-US" dirty="0"/>
              <a:t>Can exist in a variety of forms: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1584102"/>
            <a:ext cx="4895056" cy="4971243"/>
          </a:xfrm>
        </p:spPr>
        <p:txBody>
          <a:bodyPr/>
          <a:lstStyle/>
          <a:p>
            <a:r>
              <a:rPr lang="en-US" dirty="0"/>
              <a:t>As numbers or text on pieces of paper</a:t>
            </a:r>
          </a:p>
          <a:p>
            <a:r>
              <a:rPr lang="en-US" dirty="0"/>
              <a:t>As bits and bytes stored in electronic memory</a:t>
            </a:r>
          </a:p>
          <a:p>
            <a:r>
              <a:rPr lang="en-US" dirty="0"/>
              <a:t>As facts stored in a person’s mind</a:t>
            </a:r>
          </a:p>
        </p:txBody>
      </p:sp>
    </p:spTree>
    <p:extLst>
      <p:ext uri="{BB962C8B-B14F-4D97-AF65-F5344CB8AC3E}">
        <p14:creationId xmlns:p14="http://schemas.microsoft.com/office/powerpoint/2010/main" val="1088377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473</TotalTime>
  <Words>395</Words>
  <Application>Microsoft Office PowerPoint</Application>
  <PresentationFormat>Widescreen</PresentationFormat>
  <Paragraphs>55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Corbel</vt:lpstr>
      <vt:lpstr>Source Sans Pro</vt:lpstr>
      <vt:lpstr>Parallax</vt:lpstr>
      <vt:lpstr>User Requirements:</vt:lpstr>
      <vt:lpstr>User Requirements</vt:lpstr>
      <vt:lpstr>PowerPoint Presentation</vt:lpstr>
      <vt:lpstr>Data Types </vt:lpstr>
    </vt:vector>
  </TitlesOfParts>
  <Company>Chicago Public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NOCTI Study Guide #1</dc:title>
  <dc:creator>Oleksyk, Gloria M</dc:creator>
  <cp:lastModifiedBy>Sridhar Chinnabhandar</cp:lastModifiedBy>
  <cp:revision>35</cp:revision>
  <cp:lastPrinted>2016-03-10T23:00:10Z</cp:lastPrinted>
  <dcterms:created xsi:type="dcterms:W3CDTF">2016-03-10T15:33:26Z</dcterms:created>
  <dcterms:modified xsi:type="dcterms:W3CDTF">2019-03-07T06:32:03Z</dcterms:modified>
</cp:coreProperties>
</file>